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9"/>
  </p:notesMasterIdLst>
  <p:handoutMasterIdLst>
    <p:handoutMasterId r:id="rId20"/>
  </p:handoutMasterIdLst>
  <p:sldIdLst>
    <p:sldId id="379" r:id="rId6"/>
    <p:sldId id="446" r:id="rId7"/>
    <p:sldId id="447" r:id="rId8"/>
    <p:sldId id="448" r:id="rId9"/>
    <p:sldId id="380" r:id="rId10"/>
    <p:sldId id="449" r:id="rId11"/>
    <p:sldId id="450" r:id="rId12"/>
    <p:sldId id="451" r:id="rId13"/>
    <p:sldId id="452" r:id="rId14"/>
    <p:sldId id="454" r:id="rId15"/>
    <p:sldId id="453" r:id="rId16"/>
    <p:sldId id="455" r:id="rId17"/>
    <p:sldId id="456" r:id="rId18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CC0099"/>
    <a:srgbClr val="00B0F0"/>
    <a:srgbClr val="CCDD44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2364" autoAdjust="0"/>
  </p:normalViewPr>
  <p:slideViewPr>
    <p:cSldViewPr snapToGrid="0" snapToObjects="1">
      <p:cViewPr varScale="1">
        <p:scale>
          <a:sx n="103" d="100"/>
          <a:sy n="103" d="100"/>
        </p:scale>
        <p:origin x="690" y="9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29/10/2018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10/29/2018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29/10/2018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4732016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 smtClean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Informe Planeación Sprint 2</a:t>
            </a:r>
            <a:endParaRPr lang="es-ES_tradnl" sz="3300" b="1" dirty="0">
              <a:solidFill>
                <a:schemeClr val="bg1"/>
              </a:solidFill>
              <a:latin typeface="Arial Narrow" panose="020B0606020202030204" pitchFamily="34" charset="0"/>
              <a:ea typeface="ＭＳ Ｐゴシック" charset="-128"/>
            </a:endParaRP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No </a:t>
            </a:r>
            <a:r>
              <a:rPr lang="es-CO" dirty="0" err="1" smtClean="0"/>
              <a:t>Bancalizados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7581" t="10019" r="4650" b="10216"/>
          <a:stretch/>
        </p:blipFill>
        <p:spPr>
          <a:xfrm>
            <a:off x="2995127" y="1530221"/>
            <a:ext cx="6335486" cy="378822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753739" y="5587090"/>
            <a:ext cx="257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* Célula sin estado Actual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2249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</a:t>
            </a:r>
            <a:r>
              <a:rPr lang="es-CO" dirty="0" err="1" smtClean="0"/>
              <a:t>Backlog</a:t>
            </a:r>
            <a:r>
              <a:rPr lang="es-CO" dirty="0" smtClean="0"/>
              <a:t> Mejora </a:t>
            </a:r>
            <a:r>
              <a:rPr lang="es-CO" dirty="0" err="1" smtClean="0"/>
              <a:t>Metodologica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056" y="1662966"/>
            <a:ext cx="2920405" cy="456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57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 Impedimentos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91723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Riesgos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81939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4DD28BB3-D1C8-46C7-85AB-B872CB8769F4}"/>
              </a:ext>
            </a:extLst>
          </p:cNvPr>
          <p:cNvSpPr/>
          <p:nvPr/>
        </p:nvSpPr>
        <p:spPr>
          <a:xfrm>
            <a:off x="821608" y="2225036"/>
            <a:ext cx="10151191" cy="3252311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 dirty="0"/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2D2BB8D-0758-41A6-9EC5-E999246A6169}"/>
              </a:ext>
            </a:extLst>
          </p:cNvPr>
          <p:cNvGrpSpPr/>
          <p:nvPr/>
        </p:nvGrpSpPr>
        <p:grpSpPr>
          <a:xfrm>
            <a:off x="1699743" y="2363657"/>
            <a:ext cx="2550698" cy="2451963"/>
            <a:chOff x="821390" y="1961076"/>
            <a:chExt cx="2550698" cy="2451963"/>
          </a:xfrm>
        </p:grpSpPr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CA01A25-8C25-4959-9002-0401B12F5E56}"/>
                </a:ext>
              </a:extLst>
            </p:cNvPr>
            <p:cNvSpPr txBox="1"/>
            <p:nvPr/>
          </p:nvSpPr>
          <p:spPr>
            <a:xfrm>
              <a:off x="821390" y="1961076"/>
              <a:ext cx="2550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Inicio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" name="Group 2">
              <a:extLst>
                <a:ext uri="{FF2B5EF4-FFF2-40B4-BE49-F238E27FC236}">
                  <a16:creationId xmlns:a16="http://schemas.microsoft.com/office/drawing/2014/main" id="{80A50307-B6D4-4D4C-8A8D-EC475CDCCC09}"/>
                </a:ext>
              </a:extLst>
            </p:cNvPr>
            <p:cNvGrpSpPr/>
            <p:nvPr/>
          </p:nvGrpSpPr>
          <p:grpSpPr>
            <a:xfrm>
              <a:off x="893942" y="2553970"/>
              <a:ext cx="2070614" cy="1489737"/>
              <a:chOff x="1627682" y="1038173"/>
              <a:chExt cx="2070614" cy="1489737"/>
            </a:xfrm>
          </p:grpSpPr>
          <p:pic>
            <p:nvPicPr>
              <p:cNvPr id="10" name="Picture 29">
                <a:extLst>
                  <a:ext uri="{FF2B5EF4-FFF2-40B4-BE49-F238E27FC236}">
                    <a16:creationId xmlns:a16="http://schemas.microsoft.com/office/drawing/2014/main" id="{21BF7AB4-E79A-41E2-9CBF-1F49CF0339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1" name="Título 1">
                <a:extLst>
                  <a:ext uri="{FF2B5EF4-FFF2-40B4-BE49-F238E27FC236}">
                    <a16:creationId xmlns:a16="http://schemas.microsoft.com/office/drawing/2014/main" id="{C6F0A761-3B9B-4A47-B49D-D009E9B5F826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29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Subtítulo 2">
                <a:extLst>
                  <a:ext uri="{FF2B5EF4-FFF2-40B4-BE49-F238E27FC236}">
                    <a16:creationId xmlns:a16="http://schemas.microsoft.com/office/drawing/2014/main" id="{F9BF0E60-401A-4EE9-BBCE-4E04FC3F8B89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31C7067-3F79-42BA-867B-BB5BDAD04F1C}"/>
                </a:ext>
              </a:extLst>
            </p:cNvPr>
            <p:cNvSpPr/>
            <p:nvPr/>
          </p:nvSpPr>
          <p:spPr>
            <a:xfrm>
              <a:off x="1184740" y="4043707"/>
              <a:ext cx="1441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Septiembre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F54B161-AC98-4E3E-90FF-EE65E56DC57B}"/>
              </a:ext>
            </a:extLst>
          </p:cNvPr>
          <p:cNvGrpSpPr/>
          <p:nvPr/>
        </p:nvGrpSpPr>
        <p:grpSpPr>
          <a:xfrm>
            <a:off x="4906634" y="2363657"/>
            <a:ext cx="2181594" cy="2451963"/>
            <a:chOff x="3712922" y="1961076"/>
            <a:chExt cx="2181594" cy="2451963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F456930-0E20-41C7-AFED-9A16B9281C3E}"/>
                </a:ext>
              </a:extLst>
            </p:cNvPr>
            <p:cNvSpPr txBox="1"/>
            <p:nvPr/>
          </p:nvSpPr>
          <p:spPr>
            <a:xfrm>
              <a:off x="3799071" y="1961076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Fecha Fin</a:t>
              </a:r>
              <a:endPara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2">
              <a:extLst>
                <a:ext uri="{FF2B5EF4-FFF2-40B4-BE49-F238E27FC236}">
                  <a16:creationId xmlns:a16="http://schemas.microsoft.com/office/drawing/2014/main" id="{8AF4D725-3402-4E34-AD7B-304AD63AE564}"/>
                </a:ext>
              </a:extLst>
            </p:cNvPr>
            <p:cNvGrpSpPr/>
            <p:nvPr/>
          </p:nvGrpSpPr>
          <p:grpSpPr>
            <a:xfrm>
              <a:off x="3712922" y="2531952"/>
              <a:ext cx="2070614" cy="1489737"/>
              <a:chOff x="1627682" y="1038173"/>
              <a:chExt cx="2070614" cy="1489737"/>
            </a:xfrm>
          </p:grpSpPr>
          <p:pic>
            <p:nvPicPr>
              <p:cNvPr id="14" name="Picture 29">
                <a:extLst>
                  <a:ext uri="{FF2B5EF4-FFF2-40B4-BE49-F238E27FC236}">
                    <a16:creationId xmlns:a16="http://schemas.microsoft.com/office/drawing/2014/main" id="{0FED373B-8369-48EF-B065-38B8959C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15" name="Título 1">
                <a:extLst>
                  <a:ext uri="{FF2B5EF4-FFF2-40B4-BE49-F238E27FC236}">
                    <a16:creationId xmlns:a16="http://schemas.microsoft.com/office/drawing/2014/main" id="{15E6F6DB-2F39-4EA2-952B-AD6BE2C83C25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07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Subtítulo 2">
                <a:extLst>
                  <a:ext uri="{FF2B5EF4-FFF2-40B4-BE49-F238E27FC236}">
                    <a16:creationId xmlns:a16="http://schemas.microsoft.com/office/drawing/2014/main" id="{6D3AFFCA-3630-458D-9CC8-2F71FBE1ACAB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400C65-9184-4598-88AA-C5AD976221EB}"/>
                </a:ext>
              </a:extLst>
            </p:cNvPr>
            <p:cNvSpPr/>
            <p:nvPr/>
          </p:nvSpPr>
          <p:spPr>
            <a:xfrm>
              <a:off x="4098051" y="4043707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43BFB38-7259-41C6-82EF-F08BADC3B6FC}"/>
              </a:ext>
            </a:extLst>
          </p:cNvPr>
          <p:cNvGrpSpPr/>
          <p:nvPr/>
        </p:nvGrpSpPr>
        <p:grpSpPr>
          <a:xfrm>
            <a:off x="7750749" y="2385675"/>
            <a:ext cx="2496196" cy="2407927"/>
            <a:chOff x="6198558" y="1961076"/>
            <a:chExt cx="2496196" cy="2407927"/>
          </a:xfrm>
        </p:grpSpPr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7518F327-DEE6-482C-8A01-8068206B5770}"/>
                </a:ext>
              </a:extLst>
            </p:cNvPr>
            <p:cNvSpPr txBox="1"/>
            <p:nvPr/>
          </p:nvSpPr>
          <p:spPr>
            <a:xfrm>
              <a:off x="6198558" y="1961076"/>
              <a:ext cx="2496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>
                  <a:solidFill>
                    <a:schemeClr val="bg1"/>
                  </a:solidFill>
                </a:rPr>
                <a:t>Fecha </a:t>
              </a:r>
              <a:r>
                <a:rPr lang="es-ES" sz="3200" b="1" dirty="0" err="1">
                  <a:solidFill>
                    <a:schemeClr val="bg1"/>
                  </a:solidFill>
                </a:rPr>
                <a:t>Review</a:t>
              </a:r>
              <a:endParaRPr lang="es-CO" sz="3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AEB9C09E-741D-4EA9-AAAF-63A258B8586E}"/>
                </a:ext>
              </a:extLst>
            </p:cNvPr>
            <p:cNvGrpSpPr/>
            <p:nvPr/>
          </p:nvGrpSpPr>
          <p:grpSpPr>
            <a:xfrm>
              <a:off x="6317773" y="2509934"/>
              <a:ext cx="2070614" cy="1489737"/>
              <a:chOff x="1627682" y="1038173"/>
              <a:chExt cx="2070614" cy="1489737"/>
            </a:xfrm>
          </p:grpSpPr>
          <p:pic>
            <p:nvPicPr>
              <p:cNvPr id="19" name="Picture 29">
                <a:extLst>
                  <a:ext uri="{FF2B5EF4-FFF2-40B4-BE49-F238E27FC236}">
                    <a16:creationId xmlns:a16="http://schemas.microsoft.com/office/drawing/2014/main" id="{3ED589A9-5C8B-4585-A0F3-2B1C724F0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2509" y="1038173"/>
                <a:ext cx="1433671" cy="1489737"/>
              </a:xfrm>
              <a:prstGeom prst="rect">
                <a:avLst/>
              </a:prstGeom>
            </p:spPr>
          </p:pic>
          <p:sp>
            <p:nvSpPr>
              <p:cNvPr id="20" name="Título 1">
                <a:extLst>
                  <a:ext uri="{FF2B5EF4-FFF2-40B4-BE49-F238E27FC236}">
                    <a16:creationId xmlns:a16="http://schemas.microsoft.com/office/drawing/2014/main" id="{EFD139C3-5415-4787-9DB1-384D773B91F9}"/>
                  </a:ext>
                </a:extLst>
              </p:cNvPr>
              <p:cNvSpPr txBox="1"/>
              <p:nvPr/>
            </p:nvSpPr>
            <p:spPr>
              <a:xfrm>
                <a:off x="1627682" y="1761024"/>
                <a:ext cx="2070614" cy="5025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pt-BR" sz="6000" i="1" dirty="0">
                    <a:solidFill>
                      <a:srgbClr val="ADC111"/>
                    </a:solidFill>
                    <a:latin typeface="Arial" panose="020B0604020202020204" pitchFamily="34" charset="0"/>
                    <a:ea typeface="Dax" charset="0"/>
                    <a:cs typeface="Arial" panose="020B0604020202020204" pitchFamily="34" charset="0"/>
                  </a:rPr>
                  <a:t>10</a:t>
                </a:r>
                <a:endParaRPr lang="pt-BR" sz="6000" i="1" dirty="0">
                  <a:solidFill>
                    <a:srgbClr val="CCCC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Subtítulo 2">
                <a:extLst>
                  <a:ext uri="{FF2B5EF4-FFF2-40B4-BE49-F238E27FC236}">
                    <a16:creationId xmlns:a16="http://schemas.microsoft.com/office/drawing/2014/main" id="{20D03857-59AE-4CC5-9994-9DA32DFF92E6}"/>
                  </a:ext>
                </a:extLst>
              </p:cNvPr>
              <p:cNvSpPr txBox="1"/>
              <p:nvPr/>
            </p:nvSpPr>
            <p:spPr>
              <a:xfrm>
                <a:off x="2250742" y="1230958"/>
                <a:ext cx="824494" cy="3217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pt-BR" sz="2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DÍA</a:t>
                </a:r>
              </a:p>
            </p:txBody>
          </p:sp>
        </p:grp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7C6F9D02-4E3E-4EF4-9258-6D8136085D81}"/>
                </a:ext>
              </a:extLst>
            </p:cNvPr>
            <p:cNvSpPr/>
            <p:nvPr/>
          </p:nvSpPr>
          <p:spPr>
            <a:xfrm>
              <a:off x="6765915" y="3999671"/>
              <a:ext cx="13003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Diciembre</a:t>
              </a:r>
              <a:endParaRPr lang="es-CO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4519C968-201E-4C6E-8D8A-01D6D032ADAD}"/>
              </a:ext>
            </a:extLst>
          </p:cNvPr>
          <p:cNvSpPr/>
          <p:nvPr/>
        </p:nvSpPr>
        <p:spPr>
          <a:xfrm>
            <a:off x="1314593" y="4653627"/>
            <a:ext cx="9287015" cy="683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Iteración de 28 Días </a:t>
            </a:r>
            <a:endParaRPr lang="es-CO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B47B44D6-04B7-43ED-B4ED-93DEFE879377}"/>
              </a:ext>
            </a:extLst>
          </p:cNvPr>
          <p:cNvSpPr/>
          <p:nvPr/>
        </p:nvSpPr>
        <p:spPr>
          <a:xfrm>
            <a:off x="681584" y="1351841"/>
            <a:ext cx="3427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Sprint Planing</a:t>
            </a:r>
            <a:endParaRPr lang="es-CO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CC009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34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A1BE3-B670-4AF2-A666-DAC5D34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AD84CDA9-49CA-4B8F-9D50-DF16C1945306}"/>
              </a:ext>
            </a:extLst>
          </p:cNvPr>
          <p:cNvGrpSpPr/>
          <p:nvPr/>
        </p:nvGrpSpPr>
        <p:grpSpPr>
          <a:xfrm>
            <a:off x="5982619" y="3927158"/>
            <a:ext cx="4381754" cy="1252855"/>
            <a:chOff x="5749291" y="3927158"/>
            <a:chExt cx="4381754" cy="1252855"/>
          </a:xfrm>
        </p:grpSpPr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2490F23E-439A-471C-9006-D56A3DB0C211}"/>
                </a:ext>
              </a:extLst>
            </p:cNvPr>
            <p:cNvSpPr/>
            <p:nvPr/>
          </p:nvSpPr>
          <p:spPr>
            <a:xfrm>
              <a:off x="6825235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135FEF4C-1B1E-42C2-A9F3-E3BBFB3CBB91}"/>
                </a:ext>
              </a:extLst>
            </p:cNvPr>
            <p:cNvSpPr txBox="1"/>
            <p:nvPr/>
          </p:nvSpPr>
          <p:spPr>
            <a:xfrm>
              <a:off x="7290183" y="4224719"/>
              <a:ext cx="2716530" cy="7531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Metodológico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900"/>
                </a:lnSpc>
                <a:spcBef>
                  <a:spcPts val="15"/>
                </a:spcBef>
              </a:pPr>
              <a:r>
                <a:rPr sz="1200" spc="-5" dirty="0">
                  <a:latin typeface="Arial"/>
                  <a:cs typeface="Arial"/>
                </a:rPr>
                <a:t>Informe con el </a:t>
              </a:r>
              <a:r>
                <a:rPr sz="1200" spc="-10" dirty="0">
                  <a:latin typeface="Arial"/>
                  <a:cs typeface="Arial"/>
                </a:rPr>
                <a:t>resumen </a:t>
              </a:r>
              <a:r>
                <a:rPr sz="1200" spc="-5" dirty="0">
                  <a:latin typeface="Arial"/>
                  <a:cs typeface="Arial"/>
                </a:rPr>
                <a:t>del </a:t>
              </a:r>
              <a:r>
                <a:rPr sz="1200" spc="-10" dirty="0">
                  <a:latin typeface="Arial"/>
                  <a:cs typeface="Arial"/>
                </a:rPr>
                <a:t>trabajo  </a:t>
              </a:r>
              <a:r>
                <a:rPr sz="1200" spc="-5" dirty="0">
                  <a:latin typeface="Arial"/>
                  <a:cs typeface="Arial"/>
                </a:rPr>
                <a:t>realizado, avances </a:t>
              </a:r>
              <a:r>
                <a:rPr sz="1200" dirty="0">
                  <a:latin typeface="Arial"/>
                  <a:cs typeface="Arial"/>
                </a:rPr>
                <a:t>y </a:t>
              </a:r>
              <a:r>
                <a:rPr sz="1200" spc="-5" dirty="0">
                  <a:latin typeface="Arial"/>
                  <a:cs typeface="Arial"/>
                </a:rPr>
                <a:t>recomendaciones  para continuidad de la</a:t>
              </a:r>
              <a:r>
                <a:rPr sz="1200" spc="-75" dirty="0">
                  <a:latin typeface="Arial"/>
                  <a:cs typeface="Arial"/>
                </a:rPr>
                <a:t> </a:t>
              </a:r>
              <a:r>
                <a:rPr sz="1200" dirty="0">
                  <a:latin typeface="Arial"/>
                  <a:cs typeface="Arial"/>
                </a:rPr>
                <a:t>transformación.</a:t>
              </a:r>
            </a:p>
          </p:txBody>
        </p:sp>
        <p:sp>
          <p:nvSpPr>
            <p:cNvPr id="15" name="object 16">
              <a:extLst>
                <a:ext uri="{FF2B5EF4-FFF2-40B4-BE49-F238E27FC236}">
                  <a16:creationId xmlns:a16="http://schemas.microsoft.com/office/drawing/2014/main" id="{98767178-702D-4E6C-AE2E-9131398E68EF}"/>
                </a:ext>
              </a:extLst>
            </p:cNvPr>
            <p:cNvSpPr/>
            <p:nvPr/>
          </p:nvSpPr>
          <p:spPr>
            <a:xfrm>
              <a:off x="5749291" y="3927158"/>
              <a:ext cx="1252727" cy="12527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23EC900C-33AC-49DE-A5C6-CE8D55286E4F}"/>
              </a:ext>
            </a:extLst>
          </p:cNvPr>
          <p:cNvGrpSpPr/>
          <p:nvPr/>
        </p:nvGrpSpPr>
        <p:grpSpPr>
          <a:xfrm>
            <a:off x="1351788" y="4041458"/>
            <a:ext cx="4273171" cy="1203960"/>
            <a:chOff x="1351788" y="4041458"/>
            <a:chExt cx="4273171" cy="1203960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EA5E83E8-E2A0-42C8-A48D-459366CA03AA}"/>
                </a:ext>
              </a:extLst>
            </p:cNvPr>
            <p:cNvSpPr/>
            <p:nvPr/>
          </p:nvSpPr>
          <p:spPr>
            <a:xfrm>
              <a:off x="2319149" y="4041458"/>
              <a:ext cx="3305810" cy="1138555"/>
            </a:xfrm>
            <a:custGeom>
              <a:avLst/>
              <a:gdLst/>
              <a:ahLst/>
              <a:cxnLst/>
              <a:rect l="l" t="t" r="r" b="b"/>
              <a:pathLst>
                <a:path w="3305809" h="1138554">
                  <a:moveTo>
                    <a:pt x="0" y="1138427"/>
                  </a:moveTo>
                  <a:lnTo>
                    <a:pt x="3305555" y="1138427"/>
                  </a:lnTo>
                  <a:lnTo>
                    <a:pt x="3305555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DD306E89-746F-4513-A89C-9533A56AE5AC}"/>
                </a:ext>
              </a:extLst>
            </p:cNvPr>
            <p:cNvSpPr txBox="1"/>
            <p:nvPr/>
          </p:nvSpPr>
          <p:spPr>
            <a:xfrm>
              <a:off x="2784097" y="4224719"/>
              <a:ext cx="2716530" cy="7459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dirty="0">
                  <a:latin typeface="Arial"/>
                  <a:cs typeface="Arial"/>
                </a:rPr>
                <a:t>Equipos</a:t>
              </a:r>
              <a:endParaRPr sz="1200" dirty="0">
                <a:latin typeface="Arial"/>
                <a:cs typeface="Arial"/>
              </a:endParaRPr>
            </a:p>
            <a:p>
              <a:pPr marL="12700" marR="5080">
                <a:lnSpc>
                  <a:spcPct val="989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Acompañamientos a equipos </a:t>
              </a:r>
              <a:r>
                <a:rPr lang="es-ES" sz="1200" spc="-5" dirty="0" smtClean="0">
                  <a:latin typeface="Arial"/>
                  <a:cs typeface="Arial"/>
                </a:rPr>
                <a:t>priorizados, madures </a:t>
              </a:r>
              <a:r>
                <a:rPr lang="es-ES" sz="1200" spc="-5" dirty="0">
                  <a:latin typeface="Arial"/>
                  <a:cs typeface="Arial"/>
                </a:rPr>
                <a:t>sobre marco de trabajo </a:t>
              </a:r>
              <a:r>
                <a:rPr lang="es-ES" sz="1200" spc="-5" dirty="0" err="1">
                  <a:latin typeface="Arial"/>
                  <a:cs typeface="Arial"/>
                </a:rPr>
                <a:t>SAfe</a:t>
              </a:r>
              <a:endParaRPr sz="1200" dirty="0">
                <a:latin typeface="Arial"/>
                <a:cs typeface="Arial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FAFAE40E-0C4E-4817-AA30-F23AEDCF408D}"/>
                </a:ext>
              </a:extLst>
            </p:cNvPr>
            <p:cNvSpPr/>
            <p:nvPr/>
          </p:nvSpPr>
          <p:spPr>
            <a:xfrm>
              <a:off x="1351788" y="4041458"/>
              <a:ext cx="1205484" cy="12039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CF897F73-45D5-4486-A9B8-6B96948E0E35}"/>
              </a:ext>
            </a:extLst>
          </p:cNvPr>
          <p:cNvGrpSpPr/>
          <p:nvPr/>
        </p:nvGrpSpPr>
        <p:grpSpPr>
          <a:xfrm>
            <a:off x="1345310" y="2125979"/>
            <a:ext cx="4240148" cy="1220726"/>
            <a:chOff x="1345310" y="2125979"/>
            <a:chExt cx="4240148" cy="1220726"/>
          </a:xfrm>
        </p:grpSpPr>
        <p:sp>
          <p:nvSpPr>
            <p:cNvPr id="4" name="object 8">
              <a:extLst>
                <a:ext uri="{FF2B5EF4-FFF2-40B4-BE49-F238E27FC236}">
                  <a16:creationId xmlns:a16="http://schemas.microsoft.com/office/drawing/2014/main" id="{E07CB123-D9B0-447B-B305-E0569F01071B}"/>
                </a:ext>
              </a:extLst>
            </p:cNvPr>
            <p:cNvSpPr/>
            <p:nvPr/>
          </p:nvSpPr>
          <p:spPr>
            <a:xfrm>
              <a:off x="2278379" y="2125979"/>
              <a:ext cx="3307079" cy="1140460"/>
            </a:xfrm>
            <a:custGeom>
              <a:avLst/>
              <a:gdLst/>
              <a:ahLst/>
              <a:cxnLst/>
              <a:rect l="l" t="t" r="r" b="b"/>
              <a:pathLst>
                <a:path w="3307079" h="1140460">
                  <a:moveTo>
                    <a:pt x="0" y="1139952"/>
                  </a:moveTo>
                  <a:lnTo>
                    <a:pt x="3307079" y="1139952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9952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9">
              <a:extLst>
                <a:ext uri="{FF2B5EF4-FFF2-40B4-BE49-F238E27FC236}">
                  <a16:creationId xmlns:a16="http://schemas.microsoft.com/office/drawing/2014/main" id="{C25EA4D2-57F0-488C-8EE0-5D17A52A974E}"/>
                </a:ext>
              </a:extLst>
            </p:cNvPr>
            <p:cNvSpPr txBox="1"/>
            <p:nvPr/>
          </p:nvSpPr>
          <p:spPr>
            <a:xfrm>
              <a:off x="2743961" y="2309621"/>
              <a:ext cx="2716530" cy="56310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Arial"/>
                  <a:cs typeface="Arial"/>
                </a:rPr>
                <a:t>Formación</a:t>
              </a:r>
              <a:endParaRPr sz="1200" dirty="0">
                <a:latin typeface="Arial"/>
                <a:cs typeface="Arial"/>
              </a:endParaRPr>
            </a:p>
            <a:p>
              <a:pPr marL="12700" marR="5080" algn="just">
                <a:lnSpc>
                  <a:spcPct val="98800"/>
                </a:lnSpc>
                <a:spcBef>
                  <a:spcPts val="15"/>
                </a:spcBef>
              </a:pPr>
              <a:r>
                <a:rPr lang="es-ES" sz="1200" spc="-5" dirty="0">
                  <a:latin typeface="Arial"/>
                  <a:cs typeface="Arial"/>
                </a:rPr>
                <a:t>Talleres de principios ágiles, </a:t>
              </a:r>
              <a:r>
                <a:rPr lang="es-ES" sz="1200" spc="-5" dirty="0" err="1">
                  <a:latin typeface="Arial"/>
                  <a:cs typeface="Arial"/>
                </a:rPr>
                <a:t>metológico</a:t>
              </a:r>
              <a:r>
                <a:rPr lang="es-ES" sz="1200" spc="-5" dirty="0">
                  <a:latin typeface="Arial"/>
                  <a:cs typeface="Arial"/>
                </a:rPr>
                <a:t> marco </a:t>
              </a:r>
              <a:r>
                <a:rPr lang="es-ES" sz="1200" spc="-5" dirty="0" err="1">
                  <a:latin typeface="Arial"/>
                  <a:cs typeface="Arial"/>
                </a:rPr>
                <a:t>SAfe</a:t>
              </a:r>
              <a:r>
                <a:rPr lang="es-ES" sz="1200" spc="-5" dirty="0">
                  <a:latin typeface="Arial"/>
                  <a:cs typeface="Arial"/>
                </a:rPr>
                <a:t>	 </a:t>
              </a:r>
              <a:endParaRPr sz="1200" dirty="0">
                <a:latin typeface="Arial"/>
                <a:cs typeface="Arial"/>
              </a:endParaRP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A3FD8EFC-4DC6-4B6E-A580-4CF452382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45310" y="2142744"/>
              <a:ext cx="1203961" cy="1203961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4B989D3-4254-4B7F-8054-559B7D940E0E}"/>
              </a:ext>
            </a:extLst>
          </p:cNvPr>
          <p:cNvGrpSpPr/>
          <p:nvPr/>
        </p:nvGrpSpPr>
        <p:grpSpPr>
          <a:xfrm>
            <a:off x="5981222" y="2125979"/>
            <a:ext cx="4160997" cy="1203960"/>
            <a:chOff x="5981222" y="2125979"/>
            <a:chExt cx="4160997" cy="1203960"/>
          </a:xfrm>
        </p:grpSpPr>
        <p:sp>
          <p:nvSpPr>
            <p:cNvPr id="6" name="object 10">
              <a:extLst>
                <a:ext uri="{FF2B5EF4-FFF2-40B4-BE49-F238E27FC236}">
                  <a16:creationId xmlns:a16="http://schemas.microsoft.com/office/drawing/2014/main" id="{46456158-1B71-4BD5-9957-99F0C67604D4}"/>
                </a:ext>
              </a:extLst>
            </p:cNvPr>
            <p:cNvSpPr/>
            <p:nvPr/>
          </p:nvSpPr>
          <p:spPr>
            <a:xfrm>
              <a:off x="6835140" y="2142744"/>
              <a:ext cx="3307079" cy="1138555"/>
            </a:xfrm>
            <a:custGeom>
              <a:avLst/>
              <a:gdLst/>
              <a:ahLst/>
              <a:cxnLst/>
              <a:rect l="l" t="t" r="r" b="b"/>
              <a:pathLst>
                <a:path w="3307079" h="1138554">
                  <a:moveTo>
                    <a:pt x="0" y="1138427"/>
                  </a:moveTo>
                  <a:lnTo>
                    <a:pt x="3307079" y="1138427"/>
                  </a:lnTo>
                  <a:lnTo>
                    <a:pt x="3307079" y="0"/>
                  </a:lnTo>
                  <a:lnTo>
                    <a:pt x="0" y="0"/>
                  </a:lnTo>
                  <a:lnTo>
                    <a:pt x="0" y="1138427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1">
              <a:extLst>
                <a:ext uri="{FF2B5EF4-FFF2-40B4-BE49-F238E27FC236}">
                  <a16:creationId xmlns:a16="http://schemas.microsoft.com/office/drawing/2014/main" id="{749749FD-6659-4BE5-80DA-DA265ED369F4}"/>
                </a:ext>
              </a:extLst>
            </p:cNvPr>
            <p:cNvSpPr txBox="1"/>
            <p:nvPr/>
          </p:nvSpPr>
          <p:spPr>
            <a:xfrm>
              <a:off x="7236079" y="2258314"/>
              <a:ext cx="2804214" cy="70532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s-ES" sz="1200" b="1" spc="-5" dirty="0">
                  <a:latin typeface="Arial"/>
                  <a:cs typeface="Arial"/>
                </a:rPr>
                <a:t>Impedimentos</a:t>
              </a:r>
              <a:endParaRPr sz="1200" dirty="0">
                <a:latin typeface="Arial"/>
                <a:cs typeface="Arial"/>
              </a:endParaRPr>
            </a:p>
            <a:p>
              <a:pPr marR="904875" algn="just">
                <a:lnSpc>
                  <a:spcPct val="100000"/>
                </a:lnSpc>
                <a:spcBef>
                  <a:spcPts val="5"/>
                </a:spcBef>
              </a:pPr>
              <a:r>
                <a:rPr lang="es-ES" sz="1100" spc="-5" dirty="0">
                  <a:latin typeface="Arial"/>
                  <a:cs typeface="Arial"/>
                </a:rPr>
                <a:t>Mediante metodología de mejora continua “Toyota Kata”, se </a:t>
              </a:r>
              <a:endParaRPr sz="1100" dirty="0">
                <a:latin typeface="Arial"/>
                <a:cs typeface="Arial"/>
              </a:endParaRPr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DA76758-44CC-4120-8C4F-11E2F3534B68}"/>
                </a:ext>
              </a:extLst>
            </p:cNvPr>
            <p:cNvSpPr/>
            <p:nvPr/>
          </p:nvSpPr>
          <p:spPr>
            <a:xfrm>
              <a:off x="5981222" y="2125979"/>
              <a:ext cx="1205484" cy="12039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7F914A2-8A02-43B0-94E9-9386CFE31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0469" y="2318526"/>
              <a:ext cx="786989" cy="786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5799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1B56F0-F56F-47ED-A2AC-F27922DB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Plan de Formación Sprint 2</a:t>
            </a:r>
            <a:endParaRPr lang="es-CO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9276CC59-D49F-4958-B339-EFFB18728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62312"/>
              </p:ext>
            </p:extLst>
          </p:nvPr>
        </p:nvGraphicFramePr>
        <p:xfrm>
          <a:off x="893445" y="1929925"/>
          <a:ext cx="5791200" cy="1600200"/>
        </p:xfrm>
        <a:graphic>
          <a:graphicData uri="http://schemas.openxmlformats.org/drawingml/2006/table">
            <a:tbl>
              <a:tblPr/>
              <a:tblGrid>
                <a:gridCol w="2586546">
                  <a:extLst>
                    <a:ext uri="{9D8B030D-6E8A-4147-A177-3AD203B41FA5}">
                      <a16:colId xmlns:a16="http://schemas.microsoft.com/office/drawing/2014/main" val="4127283631"/>
                    </a:ext>
                  </a:extLst>
                </a:gridCol>
                <a:gridCol w="408902">
                  <a:extLst>
                    <a:ext uri="{9D8B030D-6E8A-4147-A177-3AD203B41FA5}">
                      <a16:colId xmlns:a16="http://schemas.microsoft.com/office/drawing/2014/main" val="301107532"/>
                    </a:ext>
                  </a:extLst>
                </a:gridCol>
                <a:gridCol w="361356">
                  <a:extLst>
                    <a:ext uri="{9D8B030D-6E8A-4147-A177-3AD203B41FA5}">
                      <a16:colId xmlns:a16="http://schemas.microsoft.com/office/drawing/2014/main" val="2655910355"/>
                    </a:ext>
                  </a:extLst>
                </a:gridCol>
                <a:gridCol w="332828">
                  <a:extLst>
                    <a:ext uri="{9D8B030D-6E8A-4147-A177-3AD203B41FA5}">
                      <a16:colId xmlns:a16="http://schemas.microsoft.com/office/drawing/2014/main" val="1719591139"/>
                    </a:ext>
                  </a:extLst>
                </a:gridCol>
                <a:gridCol w="266262">
                  <a:extLst>
                    <a:ext uri="{9D8B030D-6E8A-4147-A177-3AD203B41FA5}">
                      <a16:colId xmlns:a16="http://schemas.microsoft.com/office/drawing/2014/main" val="278868789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1571564275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3224013346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2938903820"/>
                    </a:ext>
                  </a:extLst>
                </a:gridCol>
                <a:gridCol w="370865">
                  <a:extLst>
                    <a:ext uri="{9D8B030D-6E8A-4147-A177-3AD203B41FA5}">
                      <a16:colId xmlns:a16="http://schemas.microsoft.com/office/drawing/2014/main" val="3264684844"/>
                    </a:ext>
                  </a:extLst>
                </a:gridCol>
                <a:gridCol w="294790">
                  <a:extLst>
                    <a:ext uri="{9D8B030D-6E8A-4147-A177-3AD203B41FA5}">
                      <a16:colId xmlns:a16="http://schemas.microsoft.com/office/drawing/2014/main" val="303513361"/>
                    </a:ext>
                  </a:extLst>
                </a:gridCol>
                <a:gridCol w="285281">
                  <a:extLst>
                    <a:ext uri="{9D8B030D-6E8A-4147-A177-3AD203B41FA5}">
                      <a16:colId xmlns:a16="http://schemas.microsoft.com/office/drawing/2014/main" val="2939050231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Octubre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678249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82604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Be Agile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50508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Cultura Ágil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52997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Product Owner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1303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nb-N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Safe - Scrum Master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644948"/>
                  </a:ext>
                </a:extLst>
              </a:tr>
            </a:tbl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:a16="http://schemas.microsoft.com/office/drawing/2014/main" id="{84F6A4A6-486E-4862-9D82-3455366B04FC}"/>
              </a:ext>
            </a:extLst>
          </p:cNvPr>
          <p:cNvSpPr/>
          <p:nvPr/>
        </p:nvSpPr>
        <p:spPr>
          <a:xfrm>
            <a:off x="603825" y="1192154"/>
            <a:ext cx="3911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Generales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A6AEEBF-FDD4-4FCA-A2BF-11BFC2F5B397}"/>
              </a:ext>
            </a:extLst>
          </p:cNvPr>
          <p:cNvSpPr/>
          <p:nvPr/>
        </p:nvSpPr>
        <p:spPr>
          <a:xfrm>
            <a:off x="6463659" y="3958530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9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Talleres de Equipos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A2BBFDD3-E03B-42F5-B71D-4B435B85C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286502"/>
              </p:ext>
            </p:extLst>
          </p:nvPr>
        </p:nvGraphicFramePr>
        <p:xfrm>
          <a:off x="6684645" y="4678363"/>
          <a:ext cx="3695700" cy="13335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901447742"/>
                    </a:ext>
                  </a:extLst>
                </a:gridCol>
                <a:gridCol w="409575">
                  <a:extLst>
                    <a:ext uri="{9D8B030D-6E8A-4147-A177-3AD203B41FA5}">
                      <a16:colId xmlns:a16="http://schemas.microsoft.com/office/drawing/2014/main" val="978247954"/>
                    </a:ext>
                  </a:extLst>
                </a:gridCol>
                <a:gridCol w="361950">
                  <a:extLst>
                    <a:ext uri="{9D8B030D-6E8A-4147-A177-3AD203B41FA5}">
                      <a16:colId xmlns:a16="http://schemas.microsoft.com/office/drawing/2014/main" val="321555032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3034583870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Noviembre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13893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40754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Inception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795437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Retrospectiva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687518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s-CO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Taller de Toyota Kata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70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0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roceso alternativo 43"/>
          <p:cNvSpPr/>
          <p:nvPr/>
        </p:nvSpPr>
        <p:spPr>
          <a:xfrm>
            <a:off x="10296443" y="5067139"/>
            <a:ext cx="1315149" cy="260691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0-59%</a:t>
            </a:r>
          </a:p>
        </p:txBody>
      </p:sp>
      <p:sp>
        <p:nvSpPr>
          <p:cNvPr id="45" name="Proceso alternativo 44"/>
          <p:cNvSpPr/>
          <p:nvPr/>
        </p:nvSpPr>
        <p:spPr>
          <a:xfrm>
            <a:off x="10296443" y="5425836"/>
            <a:ext cx="1315149" cy="260691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60-79%</a:t>
            </a:r>
          </a:p>
        </p:txBody>
      </p:sp>
      <p:sp>
        <p:nvSpPr>
          <p:cNvPr id="46" name="Proceso alternativo 45"/>
          <p:cNvSpPr/>
          <p:nvPr/>
        </p:nvSpPr>
        <p:spPr>
          <a:xfrm>
            <a:off x="10296443" y="5784533"/>
            <a:ext cx="1315149" cy="260691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80-100%</a:t>
            </a:r>
          </a:p>
        </p:txBody>
      </p:sp>
      <p:sp>
        <p:nvSpPr>
          <p:cNvPr id="17" name="Proceso alternativo 16"/>
          <p:cNvSpPr/>
          <p:nvPr/>
        </p:nvSpPr>
        <p:spPr>
          <a:xfrm>
            <a:off x="5283377" y="1252668"/>
            <a:ext cx="1315149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49%</a:t>
            </a:r>
          </a:p>
        </p:txBody>
      </p:sp>
      <p:sp>
        <p:nvSpPr>
          <p:cNvPr id="22" name="Proceso alternativo 21"/>
          <p:cNvSpPr/>
          <p:nvPr/>
        </p:nvSpPr>
        <p:spPr>
          <a:xfrm>
            <a:off x="5283377" y="1573898"/>
            <a:ext cx="15317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58%</a:t>
            </a:r>
          </a:p>
        </p:txBody>
      </p:sp>
      <p:sp>
        <p:nvSpPr>
          <p:cNvPr id="28" name="Rectángulo 27"/>
          <p:cNvSpPr/>
          <p:nvPr/>
        </p:nvSpPr>
        <p:spPr>
          <a:xfrm>
            <a:off x="3332757" y="1171575"/>
            <a:ext cx="1770036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1. Mi data Al día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29" name="Rectángulo 28"/>
          <p:cNvSpPr/>
          <p:nvPr/>
        </p:nvSpPr>
        <p:spPr>
          <a:xfrm>
            <a:off x="3966779" y="1520488"/>
            <a:ext cx="1136850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2. Decisor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3476112" y="3719716"/>
            <a:ext cx="162894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Célula Datos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31" name="Proceso alternativo 30"/>
          <p:cNvSpPr/>
          <p:nvPr/>
        </p:nvSpPr>
        <p:spPr>
          <a:xfrm>
            <a:off x="5286686" y="3812258"/>
            <a:ext cx="1219378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44%</a:t>
            </a:r>
          </a:p>
        </p:txBody>
      </p:sp>
      <p:sp>
        <p:nvSpPr>
          <p:cNvPr id="32" name="Proceso alternativo 31"/>
          <p:cNvSpPr/>
          <p:nvPr/>
        </p:nvSpPr>
        <p:spPr>
          <a:xfrm>
            <a:off x="5283378" y="1923963"/>
            <a:ext cx="14174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52%</a:t>
            </a:r>
          </a:p>
        </p:txBody>
      </p:sp>
      <p:sp>
        <p:nvSpPr>
          <p:cNvPr id="34" name="Proceso alternativo 33"/>
          <p:cNvSpPr/>
          <p:nvPr/>
        </p:nvSpPr>
        <p:spPr>
          <a:xfrm>
            <a:off x="5283378" y="2850377"/>
            <a:ext cx="14174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51%</a:t>
            </a:r>
          </a:p>
        </p:txBody>
      </p:sp>
      <p:sp>
        <p:nvSpPr>
          <p:cNvPr id="35" name="Proceso alternativo 34"/>
          <p:cNvSpPr/>
          <p:nvPr/>
        </p:nvSpPr>
        <p:spPr>
          <a:xfrm>
            <a:off x="5283378" y="3169987"/>
            <a:ext cx="13666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50%</a:t>
            </a:r>
          </a:p>
        </p:txBody>
      </p:sp>
      <p:sp>
        <p:nvSpPr>
          <p:cNvPr id="36" name="Proceso alternativo 35"/>
          <p:cNvSpPr/>
          <p:nvPr/>
        </p:nvSpPr>
        <p:spPr>
          <a:xfrm>
            <a:off x="5283378" y="3499879"/>
            <a:ext cx="1531792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57%</a:t>
            </a:r>
          </a:p>
        </p:txBody>
      </p:sp>
      <p:sp>
        <p:nvSpPr>
          <p:cNvPr id="37" name="Proceso alternativo 36"/>
          <p:cNvSpPr/>
          <p:nvPr/>
        </p:nvSpPr>
        <p:spPr>
          <a:xfrm>
            <a:off x="5283378" y="2534551"/>
            <a:ext cx="1031034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38%</a:t>
            </a:r>
          </a:p>
        </p:txBody>
      </p:sp>
      <p:sp>
        <p:nvSpPr>
          <p:cNvPr id="38" name="Proceso alternativo 37"/>
          <p:cNvSpPr/>
          <p:nvPr/>
        </p:nvSpPr>
        <p:spPr>
          <a:xfrm>
            <a:off x="5302753" y="2227647"/>
            <a:ext cx="520703" cy="252789"/>
          </a:xfrm>
          <a:prstGeom prst="flowChartAlternateProcess">
            <a:avLst/>
          </a:prstGeom>
          <a:solidFill>
            <a:srgbClr val="CC00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?%</a:t>
            </a:r>
          </a:p>
        </p:txBody>
      </p:sp>
      <p:sp>
        <p:nvSpPr>
          <p:cNvPr id="39" name="Proceso alternativo 38"/>
          <p:cNvSpPr/>
          <p:nvPr/>
        </p:nvSpPr>
        <p:spPr>
          <a:xfrm>
            <a:off x="5283375" y="4156992"/>
            <a:ext cx="1031037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38%</a:t>
            </a:r>
          </a:p>
        </p:txBody>
      </p:sp>
      <p:sp>
        <p:nvSpPr>
          <p:cNvPr id="40" name="Proceso alternativo 39"/>
          <p:cNvSpPr/>
          <p:nvPr/>
        </p:nvSpPr>
        <p:spPr>
          <a:xfrm>
            <a:off x="5283377" y="4485061"/>
            <a:ext cx="14682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54%</a:t>
            </a:r>
          </a:p>
        </p:txBody>
      </p:sp>
      <p:sp>
        <p:nvSpPr>
          <p:cNvPr id="41" name="Proceso alternativo 40"/>
          <p:cNvSpPr/>
          <p:nvPr/>
        </p:nvSpPr>
        <p:spPr>
          <a:xfrm>
            <a:off x="5283377" y="4815082"/>
            <a:ext cx="1807057" cy="252789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65%</a:t>
            </a:r>
          </a:p>
        </p:txBody>
      </p:sp>
      <p:sp>
        <p:nvSpPr>
          <p:cNvPr id="42" name="Proceso alternativo 41"/>
          <p:cNvSpPr/>
          <p:nvPr/>
        </p:nvSpPr>
        <p:spPr>
          <a:xfrm>
            <a:off x="5283378" y="546187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sp>
        <p:nvSpPr>
          <p:cNvPr id="43" name="Proceso alternativo 42"/>
          <p:cNvSpPr/>
          <p:nvPr/>
        </p:nvSpPr>
        <p:spPr>
          <a:xfrm>
            <a:off x="5283377" y="5135924"/>
            <a:ext cx="1468293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600" dirty="0"/>
              <a:t>55%</a:t>
            </a:r>
          </a:p>
        </p:txBody>
      </p:sp>
      <p:sp>
        <p:nvSpPr>
          <p:cNvPr id="52" name="Proceso alternativo 51"/>
          <p:cNvSpPr/>
          <p:nvPr/>
        </p:nvSpPr>
        <p:spPr>
          <a:xfrm>
            <a:off x="5283375" y="5762768"/>
            <a:ext cx="402650" cy="252789"/>
          </a:xfrm>
          <a:prstGeom prst="flowChartAlternateProcess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CO" sz="1200" dirty="0"/>
              <a:t>0%</a:t>
            </a:r>
          </a:p>
        </p:txBody>
      </p:sp>
      <p:cxnSp>
        <p:nvCxnSpPr>
          <p:cNvPr id="54" name="Conector recto 53"/>
          <p:cNvCxnSpPr/>
          <p:nvPr/>
        </p:nvCxnSpPr>
        <p:spPr>
          <a:xfrm>
            <a:off x="5224982" y="1178971"/>
            <a:ext cx="0" cy="5036747"/>
          </a:xfrm>
          <a:prstGeom prst="line">
            <a:avLst/>
          </a:prstGeom>
          <a:ln w="38100"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ángulo 54"/>
          <p:cNvSpPr/>
          <p:nvPr/>
        </p:nvSpPr>
        <p:spPr>
          <a:xfrm>
            <a:off x="3955687" y="1849847"/>
            <a:ext cx="118731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3. Seguros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6" name="Rectángulo 55"/>
          <p:cNvSpPr/>
          <p:nvPr/>
        </p:nvSpPr>
        <p:spPr>
          <a:xfrm>
            <a:off x="2592426" y="2488210"/>
            <a:ext cx="251036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5. Validador de Ingreso</a:t>
            </a:r>
            <a:r>
              <a:rPr lang="es-CO" sz="1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3586031" y="2798281"/>
            <a:ext cx="1516762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6. Antifraude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3693101" y="3114541"/>
            <a:ext cx="1405321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7. </a:t>
            </a:r>
            <a:r>
              <a:rPr lang="es-CO" sz="1600" b="1" dirty="0" err="1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Ebyington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9" name="Rectángulo 58"/>
          <p:cNvSpPr/>
          <p:nvPr/>
        </p:nvSpPr>
        <p:spPr>
          <a:xfrm>
            <a:off x="4290586" y="3422020"/>
            <a:ext cx="813043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8. APP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0" name="Rectángulo 59"/>
          <p:cNvSpPr/>
          <p:nvPr/>
        </p:nvSpPr>
        <p:spPr>
          <a:xfrm>
            <a:off x="3010704" y="2148519"/>
            <a:ext cx="2149511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9. No bancarizado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1" name="Rectángulo 60"/>
          <p:cNvSpPr/>
          <p:nvPr/>
        </p:nvSpPr>
        <p:spPr>
          <a:xfrm>
            <a:off x="3542994" y="4057790"/>
            <a:ext cx="1551105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10. Seguridad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4156022" y="4409781"/>
            <a:ext cx="93807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11. SME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4069973" y="4773661"/>
            <a:ext cx="1011815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12. SGID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4195200" y="5125652"/>
            <a:ext cx="878767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13. Bus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063800" y="5481173"/>
            <a:ext cx="2030299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14. Infraestructura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66" name="Rectángulo 65"/>
          <p:cNvSpPr/>
          <p:nvPr/>
        </p:nvSpPr>
        <p:spPr>
          <a:xfrm>
            <a:off x="3484308" y="5788045"/>
            <a:ext cx="1591782" cy="3282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r"/>
            <a:r>
              <a:rPr lang="es-CO" sz="1600" b="1" dirty="0">
                <a:solidFill>
                  <a:srgbClr val="0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15. Reconocer</a:t>
            </a:r>
            <a:endParaRPr lang="es-CO" sz="16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70" name="Título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Estados de los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8412815" y="1674950"/>
            <a:ext cx="2148114" cy="2591947"/>
            <a:chOff x="783772" y="2193439"/>
            <a:chExt cx="2148114" cy="259194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AE501A58-EC1F-46C8-A31F-0ED577D9EEA6}"/>
                </a:ext>
              </a:extLst>
            </p:cNvPr>
            <p:cNvGrpSpPr/>
            <p:nvPr/>
          </p:nvGrpSpPr>
          <p:grpSpPr>
            <a:xfrm>
              <a:off x="783772" y="2193439"/>
              <a:ext cx="2148114" cy="2130281"/>
              <a:chOff x="2124074" y="238125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D9396DF0-2B37-470F-8882-75A79B4FFC26}"/>
                  </a:ext>
                </a:extLst>
              </p:cNvPr>
              <p:cNvSpPr/>
              <p:nvPr/>
            </p:nvSpPr>
            <p:spPr>
              <a:xfrm>
                <a:off x="2492192" y="3117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77543D11-6A54-4B1E-B3FE-3166254005C1}"/>
                  </a:ext>
                </a:extLst>
              </p:cNvPr>
              <p:cNvSpPr/>
              <p:nvPr/>
            </p:nvSpPr>
            <p:spPr>
              <a:xfrm>
                <a:off x="2492192" y="2381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E5CCA02-1EAE-4F37-B5D4-6A2AC3181134}"/>
                  </a:ext>
                </a:extLst>
              </p:cNvPr>
              <p:cNvSpPr/>
              <p:nvPr/>
            </p:nvSpPr>
            <p:spPr>
              <a:xfrm>
                <a:off x="2124074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2875FBAA-41B4-4C6C-BD42-B8C3BFD83242}"/>
                  </a:ext>
                </a:extLst>
              </p:cNvPr>
              <p:cNvSpPr/>
              <p:nvPr/>
            </p:nvSpPr>
            <p:spPr>
              <a:xfrm>
                <a:off x="2860309" y="2749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1">
                <a:extLst>
                  <a:ext uri="{FF2B5EF4-FFF2-40B4-BE49-F238E27FC236}">
                    <a16:creationId xmlns:a16="http://schemas.microsoft.com/office/drawing/2014/main" id="{958D1FA4-3EE6-4A16-95B1-2CA6556358D7}"/>
                  </a:ext>
                </a:extLst>
              </p:cNvPr>
              <p:cNvSpPr/>
              <p:nvPr/>
            </p:nvSpPr>
            <p:spPr>
              <a:xfrm>
                <a:off x="2556319" y="3112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12">
                <a:extLst>
                  <a:ext uri="{FF2B5EF4-FFF2-40B4-BE49-F238E27FC236}">
                    <a16:creationId xmlns:a16="http://schemas.microsoft.com/office/drawing/2014/main" id="{CA34E10E-99B5-4922-8FC3-F489C27E3532}"/>
                  </a:ext>
                </a:extLst>
              </p:cNvPr>
              <p:cNvSpPr/>
              <p:nvPr/>
            </p:nvSpPr>
            <p:spPr>
              <a:xfrm>
                <a:off x="2428473" y="2387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13">
                <a:extLst>
                  <a:ext uri="{FF2B5EF4-FFF2-40B4-BE49-F238E27FC236}">
                    <a16:creationId xmlns:a16="http://schemas.microsoft.com/office/drawing/2014/main" id="{1F3C4F15-DAA2-484A-A4D8-1709C1BE849D}"/>
                  </a:ext>
                </a:extLst>
              </p:cNvPr>
              <p:cNvSpPr/>
              <p:nvPr/>
            </p:nvSpPr>
            <p:spPr>
              <a:xfrm>
                <a:off x="2129880" y="2813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14">
                <a:extLst>
                  <a:ext uri="{FF2B5EF4-FFF2-40B4-BE49-F238E27FC236}">
                    <a16:creationId xmlns:a16="http://schemas.microsoft.com/office/drawing/2014/main" id="{8EC44CFC-FD49-4BFE-AB2D-8543D2F54E25}"/>
                  </a:ext>
                </a:extLst>
              </p:cNvPr>
              <p:cNvSpPr/>
              <p:nvPr/>
            </p:nvSpPr>
            <p:spPr>
              <a:xfrm>
                <a:off x="2854924" y="2685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15">
                <a:extLst>
                  <a:ext uri="{FF2B5EF4-FFF2-40B4-BE49-F238E27FC236}">
                    <a16:creationId xmlns:a16="http://schemas.microsoft.com/office/drawing/2014/main" id="{6FCD5020-4087-416E-A26D-3CB54E7128CB}"/>
                  </a:ext>
                </a:extLst>
              </p:cNvPr>
              <p:cNvSpPr/>
              <p:nvPr/>
            </p:nvSpPr>
            <p:spPr>
              <a:xfrm>
                <a:off x="2618102" y="309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16">
                <a:extLst>
                  <a:ext uri="{FF2B5EF4-FFF2-40B4-BE49-F238E27FC236}">
                    <a16:creationId xmlns:a16="http://schemas.microsoft.com/office/drawing/2014/main" id="{D6305DE4-C4E2-4761-9777-D51E2D39915D}"/>
                  </a:ext>
                </a:extLst>
              </p:cNvPr>
              <p:cNvSpPr/>
              <p:nvPr/>
            </p:nvSpPr>
            <p:spPr>
              <a:xfrm>
                <a:off x="2366295" y="2403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17">
                <a:extLst>
                  <a:ext uri="{FF2B5EF4-FFF2-40B4-BE49-F238E27FC236}">
                    <a16:creationId xmlns:a16="http://schemas.microsoft.com/office/drawing/2014/main" id="{D43A29B5-BF61-48E6-BF21-660AFA8CC655}"/>
                  </a:ext>
                </a:extLst>
              </p:cNvPr>
              <p:cNvSpPr/>
              <p:nvPr/>
            </p:nvSpPr>
            <p:spPr>
              <a:xfrm>
                <a:off x="2146287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18">
                <a:extLst>
                  <a:ext uri="{FF2B5EF4-FFF2-40B4-BE49-F238E27FC236}">
                    <a16:creationId xmlns:a16="http://schemas.microsoft.com/office/drawing/2014/main" id="{75892C78-ABEC-4FB7-8A40-14ECAC5572AB}"/>
                  </a:ext>
                </a:extLst>
              </p:cNvPr>
              <p:cNvSpPr/>
              <p:nvPr/>
            </p:nvSpPr>
            <p:spPr>
              <a:xfrm>
                <a:off x="2838115" y="2623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19">
                <a:extLst>
                  <a:ext uri="{FF2B5EF4-FFF2-40B4-BE49-F238E27FC236}">
                    <a16:creationId xmlns:a16="http://schemas.microsoft.com/office/drawing/2014/main" id="{E0F79342-3B3E-4D5F-8B6D-3CCEDA4EB932}"/>
                  </a:ext>
                </a:extLst>
              </p:cNvPr>
              <p:cNvSpPr/>
              <p:nvPr/>
            </p:nvSpPr>
            <p:spPr>
              <a:xfrm>
                <a:off x="2676355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20">
                <a:extLst>
                  <a:ext uri="{FF2B5EF4-FFF2-40B4-BE49-F238E27FC236}">
                    <a16:creationId xmlns:a16="http://schemas.microsoft.com/office/drawing/2014/main" id="{5DFE1009-6558-4846-BBE3-B5CC2B8B4FD7}"/>
                  </a:ext>
                </a:extLst>
              </p:cNvPr>
              <p:cNvSpPr/>
              <p:nvPr/>
            </p:nvSpPr>
            <p:spPr>
              <a:xfrm>
                <a:off x="2308234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21">
                <a:extLst>
                  <a:ext uri="{FF2B5EF4-FFF2-40B4-BE49-F238E27FC236}">
                    <a16:creationId xmlns:a16="http://schemas.microsoft.com/office/drawing/2014/main" id="{C586112F-9683-4FF1-8474-72BA2DCB2C7E}"/>
                  </a:ext>
                </a:extLst>
              </p:cNvPr>
              <p:cNvSpPr/>
              <p:nvPr/>
            </p:nvSpPr>
            <p:spPr>
              <a:xfrm>
                <a:off x="2173495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22">
                <a:extLst>
                  <a:ext uri="{FF2B5EF4-FFF2-40B4-BE49-F238E27FC236}">
                    <a16:creationId xmlns:a16="http://schemas.microsoft.com/office/drawing/2014/main" id="{29F3CB60-B8C5-4CA6-9D9D-DFBD7C09785C}"/>
                  </a:ext>
                </a:extLst>
              </p:cNvPr>
              <p:cNvSpPr/>
              <p:nvPr/>
            </p:nvSpPr>
            <p:spPr>
              <a:xfrm>
                <a:off x="2811086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23">
                <a:extLst>
                  <a:ext uri="{FF2B5EF4-FFF2-40B4-BE49-F238E27FC236}">
                    <a16:creationId xmlns:a16="http://schemas.microsoft.com/office/drawing/2014/main" id="{29551A81-A7BB-4D3B-B97C-170FB8D8135D}"/>
                  </a:ext>
                </a:extLst>
              </p:cNvPr>
              <p:cNvSpPr/>
              <p:nvPr/>
            </p:nvSpPr>
            <p:spPr>
              <a:xfrm>
                <a:off x="2728863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24">
                <a:extLst>
                  <a:ext uri="{FF2B5EF4-FFF2-40B4-BE49-F238E27FC236}">
                    <a16:creationId xmlns:a16="http://schemas.microsoft.com/office/drawing/2014/main" id="{321FE947-FAE1-45ED-930D-BE47867301C6}"/>
                  </a:ext>
                </a:extLst>
              </p:cNvPr>
              <p:cNvSpPr/>
              <p:nvPr/>
            </p:nvSpPr>
            <p:spPr>
              <a:xfrm>
                <a:off x="2255622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25">
                <a:extLst>
                  <a:ext uri="{FF2B5EF4-FFF2-40B4-BE49-F238E27FC236}">
                    <a16:creationId xmlns:a16="http://schemas.microsoft.com/office/drawing/2014/main" id="{EFE5FEA1-9EA1-4055-8D93-51C6E8DB02B3}"/>
                  </a:ext>
                </a:extLst>
              </p:cNvPr>
              <p:cNvSpPr/>
              <p:nvPr/>
            </p:nvSpPr>
            <p:spPr>
              <a:xfrm>
                <a:off x="2210248" y="2986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26">
                <a:extLst>
                  <a:ext uri="{FF2B5EF4-FFF2-40B4-BE49-F238E27FC236}">
                    <a16:creationId xmlns:a16="http://schemas.microsoft.com/office/drawing/2014/main" id="{341205A1-6D23-4FE6-B9B7-C1D5B5CF218C}"/>
                  </a:ext>
                </a:extLst>
              </p:cNvPr>
              <p:cNvSpPr/>
              <p:nvPr/>
            </p:nvSpPr>
            <p:spPr>
              <a:xfrm>
                <a:off x="2774235" y="2512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object 27">
                <a:extLst>
                  <a:ext uri="{FF2B5EF4-FFF2-40B4-BE49-F238E27FC236}">
                    <a16:creationId xmlns:a16="http://schemas.microsoft.com/office/drawing/2014/main" id="{FDDAB355-911A-4A5B-BA2F-B7098255B097}"/>
                  </a:ext>
                </a:extLst>
              </p:cNvPr>
              <p:cNvSpPr/>
              <p:nvPr/>
            </p:nvSpPr>
            <p:spPr>
              <a:xfrm>
                <a:off x="2774235" y="2986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5" name="object 28">
                <a:extLst>
                  <a:ext uri="{FF2B5EF4-FFF2-40B4-BE49-F238E27FC236}">
                    <a16:creationId xmlns:a16="http://schemas.microsoft.com/office/drawing/2014/main" id="{E6654C8D-C24A-41BE-AE05-EE536C1E030B}"/>
                  </a:ext>
                </a:extLst>
              </p:cNvPr>
              <p:cNvSpPr/>
              <p:nvPr/>
            </p:nvSpPr>
            <p:spPr>
              <a:xfrm>
                <a:off x="2210248" y="2512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6" name="object 29">
                <a:extLst>
                  <a:ext uri="{FF2B5EF4-FFF2-40B4-BE49-F238E27FC236}">
                    <a16:creationId xmlns:a16="http://schemas.microsoft.com/office/drawing/2014/main" id="{BA9D7F71-76B4-4AAE-940E-A1B6CC0AA7EB}"/>
                  </a:ext>
                </a:extLst>
              </p:cNvPr>
              <p:cNvSpPr/>
              <p:nvPr/>
            </p:nvSpPr>
            <p:spPr>
              <a:xfrm>
                <a:off x="2255622" y="3031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7" name="object 30">
                <a:extLst>
                  <a:ext uri="{FF2B5EF4-FFF2-40B4-BE49-F238E27FC236}">
                    <a16:creationId xmlns:a16="http://schemas.microsoft.com/office/drawing/2014/main" id="{5D46B3C4-C88D-416D-B81A-ECCF3CE2F494}"/>
                  </a:ext>
                </a:extLst>
              </p:cNvPr>
              <p:cNvSpPr/>
              <p:nvPr/>
            </p:nvSpPr>
            <p:spPr>
              <a:xfrm>
                <a:off x="2728863" y="2467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8" name="object 31">
                <a:extLst>
                  <a:ext uri="{FF2B5EF4-FFF2-40B4-BE49-F238E27FC236}">
                    <a16:creationId xmlns:a16="http://schemas.microsoft.com/office/drawing/2014/main" id="{E57A1794-4F3A-4B85-A37F-CB45720E725E}"/>
                  </a:ext>
                </a:extLst>
              </p:cNvPr>
              <p:cNvSpPr/>
              <p:nvPr/>
            </p:nvSpPr>
            <p:spPr>
              <a:xfrm>
                <a:off x="2811086" y="2933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32">
                <a:extLst>
                  <a:ext uri="{FF2B5EF4-FFF2-40B4-BE49-F238E27FC236}">
                    <a16:creationId xmlns:a16="http://schemas.microsoft.com/office/drawing/2014/main" id="{36083E75-EE90-4D37-8461-574503B0831C}"/>
                  </a:ext>
                </a:extLst>
              </p:cNvPr>
              <p:cNvSpPr/>
              <p:nvPr/>
            </p:nvSpPr>
            <p:spPr>
              <a:xfrm>
                <a:off x="2173495" y="2565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33">
                <a:extLst>
                  <a:ext uri="{FF2B5EF4-FFF2-40B4-BE49-F238E27FC236}">
                    <a16:creationId xmlns:a16="http://schemas.microsoft.com/office/drawing/2014/main" id="{E16C7C2B-DA6C-4BA1-880D-E227DCE8CAB4}"/>
                  </a:ext>
                </a:extLst>
              </p:cNvPr>
              <p:cNvSpPr/>
              <p:nvPr/>
            </p:nvSpPr>
            <p:spPr>
              <a:xfrm>
                <a:off x="2308234" y="3068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34">
                <a:extLst>
                  <a:ext uri="{FF2B5EF4-FFF2-40B4-BE49-F238E27FC236}">
                    <a16:creationId xmlns:a16="http://schemas.microsoft.com/office/drawing/2014/main" id="{18E0ED51-000C-404B-BCF3-F32B41D5CC4A}"/>
                  </a:ext>
                </a:extLst>
              </p:cNvPr>
              <p:cNvSpPr/>
              <p:nvPr/>
            </p:nvSpPr>
            <p:spPr>
              <a:xfrm>
                <a:off x="2676355" y="2430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35">
                <a:extLst>
                  <a:ext uri="{FF2B5EF4-FFF2-40B4-BE49-F238E27FC236}">
                    <a16:creationId xmlns:a16="http://schemas.microsoft.com/office/drawing/2014/main" id="{3454F6EB-67D2-4F9A-9E25-6CFD2D6338B7}"/>
                  </a:ext>
                </a:extLst>
              </p:cNvPr>
              <p:cNvSpPr/>
              <p:nvPr/>
            </p:nvSpPr>
            <p:spPr>
              <a:xfrm>
                <a:off x="2838115" y="2875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36">
                <a:extLst>
                  <a:ext uri="{FF2B5EF4-FFF2-40B4-BE49-F238E27FC236}">
                    <a16:creationId xmlns:a16="http://schemas.microsoft.com/office/drawing/2014/main" id="{0D21F3B4-2893-4154-91AA-C1A4DAF9EF3D}"/>
                  </a:ext>
                </a:extLst>
              </p:cNvPr>
              <p:cNvSpPr/>
              <p:nvPr/>
            </p:nvSpPr>
            <p:spPr>
              <a:xfrm>
                <a:off x="2146287" y="2623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37">
                <a:extLst>
                  <a:ext uri="{FF2B5EF4-FFF2-40B4-BE49-F238E27FC236}">
                    <a16:creationId xmlns:a16="http://schemas.microsoft.com/office/drawing/2014/main" id="{23A986A2-E8A0-4109-A07B-5B2753311918}"/>
                  </a:ext>
                </a:extLst>
              </p:cNvPr>
              <p:cNvSpPr/>
              <p:nvPr/>
            </p:nvSpPr>
            <p:spPr>
              <a:xfrm>
                <a:off x="2366295" y="3095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38">
                <a:extLst>
                  <a:ext uri="{FF2B5EF4-FFF2-40B4-BE49-F238E27FC236}">
                    <a16:creationId xmlns:a16="http://schemas.microsoft.com/office/drawing/2014/main" id="{8B850009-3829-4677-B3E0-B1FFEE91100D}"/>
                  </a:ext>
                </a:extLst>
              </p:cNvPr>
              <p:cNvSpPr/>
              <p:nvPr/>
            </p:nvSpPr>
            <p:spPr>
              <a:xfrm>
                <a:off x="2618102" y="2403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39">
                <a:extLst>
                  <a:ext uri="{FF2B5EF4-FFF2-40B4-BE49-F238E27FC236}">
                    <a16:creationId xmlns:a16="http://schemas.microsoft.com/office/drawing/2014/main" id="{2D5151B2-001F-4906-AD56-791CBE2466F1}"/>
                  </a:ext>
                </a:extLst>
              </p:cNvPr>
              <p:cNvSpPr/>
              <p:nvPr/>
            </p:nvSpPr>
            <p:spPr>
              <a:xfrm>
                <a:off x="2854924" y="2813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40">
                <a:extLst>
                  <a:ext uri="{FF2B5EF4-FFF2-40B4-BE49-F238E27FC236}">
                    <a16:creationId xmlns:a16="http://schemas.microsoft.com/office/drawing/2014/main" id="{9D72FFF5-762A-4F81-AAC7-74313B7C52B5}"/>
                  </a:ext>
                </a:extLst>
              </p:cNvPr>
              <p:cNvSpPr/>
              <p:nvPr/>
            </p:nvSpPr>
            <p:spPr>
              <a:xfrm>
                <a:off x="2129880" y="2685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41">
                <a:extLst>
                  <a:ext uri="{FF2B5EF4-FFF2-40B4-BE49-F238E27FC236}">
                    <a16:creationId xmlns:a16="http://schemas.microsoft.com/office/drawing/2014/main" id="{D299EB98-8666-4FB7-A5C6-5E43FEBE8722}"/>
                  </a:ext>
                </a:extLst>
              </p:cNvPr>
              <p:cNvSpPr/>
              <p:nvPr/>
            </p:nvSpPr>
            <p:spPr>
              <a:xfrm>
                <a:off x="2428473" y="3112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42">
                <a:extLst>
                  <a:ext uri="{FF2B5EF4-FFF2-40B4-BE49-F238E27FC236}">
                    <a16:creationId xmlns:a16="http://schemas.microsoft.com/office/drawing/2014/main" id="{714AB2D2-B96E-45E8-BB80-70C8EE371DD9}"/>
                  </a:ext>
                </a:extLst>
              </p:cNvPr>
              <p:cNvSpPr/>
              <p:nvPr/>
            </p:nvSpPr>
            <p:spPr>
              <a:xfrm>
                <a:off x="2556319" y="2387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rgbClr val="C62E84"/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E388DCE9-C8AD-4A07-8A6D-DD38D0D5B1E4}"/>
                  </a:ext>
                </a:extLst>
              </p:cNvPr>
              <p:cNvSpPr/>
              <p:nvPr/>
            </p:nvSpPr>
            <p:spPr>
              <a:xfrm>
                <a:off x="2166166" y="2415718"/>
                <a:ext cx="687458" cy="692478"/>
              </a:xfrm>
              <a:prstGeom prst="ellipse">
                <a:avLst/>
              </a:prstGeom>
              <a:solidFill>
                <a:srgbClr val="9828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3200" b="1" dirty="0"/>
                  <a:t>44%</a:t>
                </a:r>
              </a:p>
            </p:txBody>
          </p:sp>
        </p:grpSp>
        <p:sp>
          <p:nvSpPr>
            <p:cNvPr id="2" name="CuadroTexto 1"/>
            <p:cNvSpPr txBox="1"/>
            <p:nvPr/>
          </p:nvSpPr>
          <p:spPr>
            <a:xfrm>
              <a:off x="1311691" y="4323721"/>
              <a:ext cx="1186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General</a:t>
              </a:r>
              <a:endParaRPr lang="es-CO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5178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46E98-75C9-429A-A876-1E9B003F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Priorización de Equipos</a:t>
            </a:r>
          </a:p>
        </p:txBody>
      </p:sp>
      <p:grpSp>
        <p:nvGrpSpPr>
          <p:cNvPr id="3" name="Grupo 2"/>
          <p:cNvGrpSpPr/>
          <p:nvPr/>
        </p:nvGrpSpPr>
        <p:grpSpPr>
          <a:xfrm>
            <a:off x="442310" y="1963248"/>
            <a:ext cx="4750376" cy="3069179"/>
            <a:chOff x="2756404" y="1841333"/>
            <a:chExt cx="4750376" cy="3069179"/>
          </a:xfrm>
        </p:grpSpPr>
        <p:sp>
          <p:nvSpPr>
            <p:cNvPr id="4" name="Proceso alternativo 16">
              <a:extLst>
                <a:ext uri="{FF2B5EF4-FFF2-40B4-BE49-F238E27FC236}">
                  <a16:creationId xmlns:a16="http://schemas.microsoft.com/office/drawing/2014/main" id="{1E083483-A0B8-4A4E-894D-24E1EE2E445D}"/>
                </a:ext>
              </a:extLst>
            </p:cNvPr>
            <p:cNvSpPr/>
            <p:nvPr/>
          </p:nvSpPr>
          <p:spPr>
            <a:xfrm>
              <a:off x="5974985" y="2136641"/>
              <a:ext cx="1315149" cy="390301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49%</a:t>
              </a:r>
            </a:p>
          </p:txBody>
        </p:sp>
        <p:sp>
          <p:nvSpPr>
            <p:cNvPr id="5" name="Proceso alternativo 21">
              <a:extLst>
                <a:ext uri="{FF2B5EF4-FFF2-40B4-BE49-F238E27FC236}">
                  <a16:creationId xmlns:a16="http://schemas.microsoft.com/office/drawing/2014/main" id="{4D6B28E5-A500-47D1-A230-E8270D96E4D5}"/>
                </a:ext>
              </a:extLst>
            </p:cNvPr>
            <p:cNvSpPr/>
            <p:nvPr/>
          </p:nvSpPr>
          <p:spPr>
            <a:xfrm>
              <a:off x="5974987" y="2737640"/>
              <a:ext cx="1531793" cy="390300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58%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D7212F2-81DA-4EF1-8CE3-E3790C152858}"/>
                </a:ext>
              </a:extLst>
            </p:cNvPr>
            <p:cNvSpPr/>
            <p:nvPr/>
          </p:nvSpPr>
          <p:spPr>
            <a:xfrm>
              <a:off x="2817498" y="2065277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1. Mi data Al día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3FE1D99-B529-4E6B-BD6E-79D0ADE37B85}"/>
                </a:ext>
              </a:extLst>
            </p:cNvPr>
            <p:cNvSpPr/>
            <p:nvPr/>
          </p:nvSpPr>
          <p:spPr>
            <a:xfrm>
              <a:off x="2756404" y="2666274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2. Decisor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8" name="Proceso alternativo 31">
              <a:extLst>
                <a:ext uri="{FF2B5EF4-FFF2-40B4-BE49-F238E27FC236}">
                  <a16:creationId xmlns:a16="http://schemas.microsoft.com/office/drawing/2014/main" id="{57CA7693-713F-45C4-859C-B51098E79961}"/>
                </a:ext>
              </a:extLst>
            </p:cNvPr>
            <p:cNvSpPr/>
            <p:nvPr/>
          </p:nvSpPr>
          <p:spPr>
            <a:xfrm>
              <a:off x="5974985" y="3327762"/>
              <a:ext cx="1417492" cy="359319"/>
            </a:xfrm>
            <a:prstGeom prst="flowChartAlternateProcess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dirty="0"/>
                <a:t>52%</a:t>
              </a:r>
            </a:p>
          </p:txBody>
        </p:sp>
        <p:sp>
          <p:nvSpPr>
            <p:cNvPr id="9" name="Proceso alternativo 37">
              <a:extLst>
                <a:ext uri="{FF2B5EF4-FFF2-40B4-BE49-F238E27FC236}">
                  <a16:creationId xmlns:a16="http://schemas.microsoft.com/office/drawing/2014/main" id="{AE9865E9-7EF8-43CD-8307-23376E37B96A}"/>
                </a:ext>
              </a:extLst>
            </p:cNvPr>
            <p:cNvSpPr/>
            <p:nvPr/>
          </p:nvSpPr>
          <p:spPr>
            <a:xfrm>
              <a:off x="5994037" y="3958239"/>
              <a:ext cx="520703" cy="359319"/>
            </a:xfrm>
            <a:prstGeom prst="flowChartAlternateProcess">
              <a:avLst/>
            </a:prstGeom>
            <a:solidFill>
              <a:srgbClr val="CC00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s-CO" sz="1600" dirty="0"/>
                <a:t>?%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347573DA-FED5-48BD-89A3-5DFCA174BEBB}"/>
                </a:ext>
              </a:extLst>
            </p:cNvPr>
            <p:cNvSpPr/>
            <p:nvPr/>
          </p:nvSpPr>
          <p:spPr>
            <a:xfrm>
              <a:off x="2756404" y="3267271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3. Seguros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CD6A12C-4938-4F9B-A125-8B66B7B3E70F}"/>
                </a:ext>
              </a:extLst>
            </p:cNvPr>
            <p:cNvSpPr/>
            <p:nvPr/>
          </p:nvSpPr>
          <p:spPr>
            <a:xfrm>
              <a:off x="2786951" y="3860529"/>
              <a:ext cx="303613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s-CO" sz="2400" b="1" dirty="0">
                  <a:solidFill>
                    <a:srgbClr val="000000"/>
                  </a:solidFill>
                  <a:latin typeface="Leelawadee" panose="020B0502040204020203" pitchFamily="34" charset="-34"/>
                  <a:cs typeface="Leelawadee" panose="020B0502040204020203" pitchFamily="34" charset="-34"/>
                </a:rPr>
                <a:t>9. No bancarizado</a:t>
              </a:r>
              <a:endParaRPr lang="es-CO" sz="2400" b="1" dirty="0"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24B0D47-D9AC-4BCD-BD2F-19FCAF74B923}"/>
                </a:ext>
              </a:extLst>
            </p:cNvPr>
            <p:cNvCxnSpPr>
              <a:cxnSpLocks/>
            </p:cNvCxnSpPr>
            <p:nvPr/>
          </p:nvCxnSpPr>
          <p:spPr>
            <a:xfrm>
              <a:off x="5853632" y="1841333"/>
              <a:ext cx="0" cy="3069179"/>
            </a:xfrm>
            <a:prstGeom prst="line">
              <a:avLst/>
            </a:prstGeom>
            <a:ln w="5715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7" y="1181778"/>
            <a:ext cx="4886860" cy="5206833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8103099" y="5357317"/>
            <a:ext cx="13750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Implementación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Marco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Essential SAFe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543087" y="4444109"/>
            <a:ext cx="1291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Facilitación 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De Ceremonias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692515" y="2608051"/>
            <a:ext cx="93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Ajuste 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Artefactos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8382928" y="166871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Coaching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Equipos</a:t>
            </a:r>
            <a:endParaRPr lang="es-CO" sz="1400" dirty="0">
              <a:solidFill>
                <a:schemeClr val="bg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31655" y="2633324"/>
            <a:ext cx="79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Tableros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Kanban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914574" y="4505724"/>
            <a:ext cx="1030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Mejora</a:t>
            </a:r>
          </a:p>
          <a:p>
            <a:pPr algn="ctr"/>
            <a:r>
              <a:rPr lang="es-CO" sz="1400" dirty="0" smtClean="0">
                <a:solidFill>
                  <a:schemeClr val="bg1"/>
                </a:solidFill>
              </a:rPr>
              <a:t>Toyota Kata</a:t>
            </a:r>
            <a:endParaRPr lang="es-CO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5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0E98A-F41E-4144-8DF9-706A9FE3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</a:t>
            </a:r>
            <a:r>
              <a:rPr lang="es-ES" dirty="0" smtClean="0"/>
              <a:t>Estado Actual</a:t>
            </a:r>
            <a:endParaRPr lang="es-CO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5104" t="4925" r="2934" b="15838"/>
          <a:stretch/>
        </p:blipFill>
        <p:spPr>
          <a:xfrm>
            <a:off x="597158" y="1865773"/>
            <a:ext cx="6000468" cy="34336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1290" t="2626" r="13438" b="8584"/>
          <a:stretch/>
        </p:blipFill>
        <p:spPr>
          <a:xfrm>
            <a:off x="6755640" y="1865773"/>
            <a:ext cx="4926285" cy="402790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580607" y="5299438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54%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320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844" t="6678" r="3249" b="16307"/>
          <a:stretch/>
        </p:blipFill>
        <p:spPr>
          <a:xfrm>
            <a:off x="298579" y="1548880"/>
            <a:ext cx="6634065" cy="36576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3270" t="3273" r="19745" b="15463"/>
          <a:stretch/>
        </p:blipFill>
        <p:spPr>
          <a:xfrm>
            <a:off x="7490686" y="1748721"/>
            <a:ext cx="4295167" cy="36816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295867" y="5187819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57%</a:t>
            </a:r>
            <a:r>
              <a:rPr lang="es-CO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8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4326" t="6680" r="3379" b="17681"/>
          <a:stretch/>
        </p:blipFill>
        <p:spPr>
          <a:xfrm>
            <a:off x="410546" y="1735494"/>
            <a:ext cx="6662057" cy="35922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4085" t="3104" r="17504" b="16647"/>
          <a:stretch/>
        </p:blipFill>
        <p:spPr>
          <a:xfrm>
            <a:off x="7655515" y="1819861"/>
            <a:ext cx="3965510" cy="32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176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2F58588-576D-46D5-80D6-8A24D7A02F27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bffbd67-204f-4941-9f8d-5e376a982f9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17685</TotalTime>
  <Words>293</Words>
  <Application>Microsoft Office PowerPoint</Application>
  <PresentationFormat>Panorámica</PresentationFormat>
  <Paragraphs>170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ＭＳ Ｐゴシック</vt:lpstr>
      <vt:lpstr>Arial</vt:lpstr>
      <vt:lpstr>Arial Narrow</vt:lpstr>
      <vt:lpstr>Calibri</vt:lpstr>
      <vt:lpstr>Calibri Light</vt:lpstr>
      <vt:lpstr>Dax</vt:lpstr>
      <vt:lpstr>Leelawadee</vt:lpstr>
      <vt:lpstr>Tahoma</vt:lpstr>
      <vt:lpstr>Tema de Office</vt:lpstr>
      <vt:lpstr>Presentación de PowerPoint</vt:lpstr>
      <vt:lpstr>Presentación de PowerPoint</vt:lpstr>
      <vt:lpstr>Presentación de PowerPoint</vt:lpstr>
      <vt:lpstr> Plan de Formación Sprint 2</vt:lpstr>
      <vt:lpstr> Estados de los Equipos</vt:lpstr>
      <vt:lpstr> Priorización de Equipos</vt:lpstr>
      <vt:lpstr> Estado Actual</vt:lpstr>
      <vt:lpstr>Presentación de PowerPoint</vt:lpstr>
      <vt:lpstr>Presentación de PowerPoint</vt:lpstr>
      <vt:lpstr> No Bancalizados</vt:lpstr>
      <vt:lpstr> Backlog Mejora Metodologica</vt:lpstr>
      <vt:lpstr> Impedimentos</vt:lpstr>
      <vt:lpstr>Riesgos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Rene</cp:lastModifiedBy>
  <cp:revision>455</cp:revision>
  <cp:lastPrinted>2018-05-14T12:53:52Z</cp:lastPrinted>
  <dcterms:created xsi:type="dcterms:W3CDTF">2017-11-17T14:24:31Z</dcterms:created>
  <dcterms:modified xsi:type="dcterms:W3CDTF">2018-10-30T06:39:09Z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